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3" r:id="rId3"/>
    <p:sldId id="274" r:id="rId4"/>
    <p:sldId id="266" r:id="rId5"/>
    <p:sldId id="262" r:id="rId6"/>
    <p:sldId id="276" r:id="rId7"/>
    <p:sldId id="277" r:id="rId8"/>
    <p:sldId id="267" r:id="rId9"/>
    <p:sldId id="258" r:id="rId10"/>
    <p:sldId id="257" r:id="rId11"/>
    <p:sldId id="263" r:id="rId12"/>
    <p:sldId id="265" r:id="rId13"/>
    <p:sldId id="264" r:id="rId14"/>
    <p:sldId id="268" r:id="rId15"/>
    <p:sldId id="270" r:id="rId16"/>
    <p:sldId id="271" r:id="rId17"/>
    <p:sldId id="259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61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nner_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439" y="0"/>
            <a:ext cx="91864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1600200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 err="1" smtClean="0">
                <a:ln w="1905"/>
                <a:blipFill>
                  <a:blip r:embed="rId3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3" y="533400"/>
            <a:ext cx="3929387" cy="41148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4953000"/>
            <a:ext cx="38862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 সেট 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USER\Pictures\set2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28" y="457200"/>
            <a:ext cx="4390572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5029200"/>
            <a:ext cx="35814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চামিচ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838200"/>
            <a:ext cx="7620001" cy="1752600"/>
            <a:chOff x="0" y="838200"/>
            <a:chExt cx="7897773" cy="1752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0262" y="990601"/>
              <a:ext cx="789777" cy="14139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0" y="1066800"/>
              <a:ext cx="1974445" cy="1447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solidFill>
                    <a:srgbClr val="00B0F0"/>
                  </a:solidFill>
                  <a:latin typeface="Shonar Bangla" pitchFamily="34" charset="0"/>
                  <a:cs typeface="Shonar Bangla" pitchFamily="34" charset="0"/>
                </a:rPr>
                <a:t>সেট</a:t>
              </a:r>
              <a:r>
                <a:rPr lang="bn-BD" sz="72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 = </a:t>
              </a:r>
              <a:endParaRPr lang="en-US" sz="72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>
              <a:off x="2057400" y="838200"/>
              <a:ext cx="914400" cy="1752600"/>
            </a:xfrm>
            <a:prstGeom prst="leftBrace">
              <a:avLst>
                <a:gd name="adj1" fmla="val 8333"/>
                <a:gd name="adj2" fmla="val 50000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7059574" y="918779"/>
              <a:ext cx="838199" cy="1519621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0600"/>
            <a:ext cx="1371600" cy="146812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7C8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1447800" cy="145868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447800" y="2590800"/>
            <a:ext cx="26670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মেলামাইনসেট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667000"/>
            <a:ext cx="19050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গ্লাসসেট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6801"/>
            <a:ext cx="742950" cy="121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3200" y="2590800"/>
            <a:ext cx="20574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সেট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648200"/>
            <a:ext cx="7620000" cy="1828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বাস্তব বা চিন্তা জগতের সু –সংজ্ঞায়িত  বস্তুর সমাবেশ বা সংগ্রহকে সেট বলে । </a:t>
            </a:r>
            <a:endParaRPr lang="en-US" sz="5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304800" y="762000"/>
            <a:ext cx="8534400" cy="609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       </a:t>
            </a:r>
            <a:r>
              <a:rPr lang="en-US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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= union set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 </a:t>
            </a:r>
            <a:r>
              <a:rPr kumimoji="0" lang="bn-BD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সংযোগ সেট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2800" b="1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bn-BD" sz="28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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intersection set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=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ছেদ সেট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U=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Universal  set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 = সাবিক  সেট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Symbol"/>
              </a:rPr>
              <a:t> </a:t>
            </a:r>
            <a:endPara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              =</a:t>
            </a:r>
            <a:r>
              <a:rPr lang="en-US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Empty set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 = ফাঁকা সেট </a:t>
            </a:r>
            <a:endParaRPr lang="en-US" sz="2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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= Complement of a set =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 পূরক সেট</a:t>
            </a:r>
            <a:endParaRPr lang="en-US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sym typeface="Symbol"/>
              </a:rPr>
              <a:t></a:t>
            </a:r>
            <a:r>
              <a:rPr lang="en-US" sz="2800" b="1" dirty="0" smtClean="0">
                <a:latin typeface="Times New Roman" pitchFamily="18" charset="0"/>
                <a:sym typeface="Symbol"/>
              </a:rPr>
              <a:t> </a:t>
            </a:r>
            <a:r>
              <a:rPr lang="bn-BD" sz="2800" b="1" dirty="0" smtClean="0">
                <a:latin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= element =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উপাদান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latin typeface="NikoshBAN" pitchFamily="2" charset="0"/>
                <a:cs typeface="NikoshBAN" pitchFamily="2" charset="0"/>
                <a:sym typeface="Symbol"/>
              </a:rPr>
              <a:t>   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  <a:sym typeface="Symbol"/>
              </a:rPr>
              <a:t>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subset =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 উপসেট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   - = proper subset =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 প্রকৃত উপসেট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endPara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Symbo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bn-BD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Symbo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1269"/>
            <a:ext cx="76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Symbol"/>
              </a:rPr>
              <a:t>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676" y="5334000"/>
            <a:ext cx="6049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Symbol" panose="05050102010706020507" pitchFamily="18" charset="2"/>
              </a:rPr>
              <a:t>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6618" y="0"/>
            <a:ext cx="4343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সেট প্রকাশের প্রতীক </a:t>
            </a:r>
            <a:endParaRPr lang="en-US" sz="4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76" y="5937647"/>
            <a:ext cx="6049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Symbol" panose="05050102010706020507" pitchFamily="18" charset="2"/>
              </a:rPr>
              <a:t>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029200" cy="685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সেট প্রকাশের পদ্ধতি</a:t>
            </a:r>
            <a:endParaRPr lang="en-US" sz="60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300" y="1752600"/>
            <a:ext cx="33528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পাখিদের সেট </a:t>
            </a:r>
            <a:endParaRPr lang="en-US" sz="48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" y="4114800"/>
            <a:ext cx="2781300" cy="53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Shonar Bangla" pitchFamily="34" charset="0"/>
                <a:cs typeface="Shonar Bangla" pitchFamily="34" charset="0"/>
              </a:rPr>
              <a:t>তালিকা পদ্ধতি </a:t>
            </a:r>
            <a:endParaRPr lang="en-US" sz="44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4038600"/>
            <a:ext cx="2743200" cy="533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Shonar Bangla" pitchFamily="34" charset="0"/>
                <a:cs typeface="Shonar Bangla" pitchFamily="34" charset="0"/>
              </a:rPr>
              <a:t>সেট গঠন পদ্ধতি </a:t>
            </a:r>
            <a:endParaRPr lang="en-US" sz="40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14300" y="1447800"/>
            <a:ext cx="1409700" cy="22860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3124200" y="1828800"/>
            <a:ext cx="762000" cy="2057400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7620000" y="1524000"/>
            <a:ext cx="762000" cy="2209800"/>
          </a:xfrm>
          <a:prstGeom prst="rightBrace">
            <a:avLst>
              <a:gd name="adj1" fmla="val 8333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4610100" y="1676400"/>
            <a:ext cx="1409700" cy="213360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:\image\Animation\Animation\aniugu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1752600"/>
            <a:ext cx="1447800" cy="838200"/>
          </a:xfrm>
          <a:prstGeom prst="rect">
            <a:avLst/>
          </a:prstGeom>
          <a:noFill/>
        </p:spPr>
      </p:pic>
      <p:pic>
        <p:nvPicPr>
          <p:cNvPr id="13" name="Picture 10" descr="H:\image\Animation\Animation\crappige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1828800"/>
            <a:ext cx="895350" cy="762000"/>
          </a:xfrm>
          <a:prstGeom prst="rect">
            <a:avLst/>
          </a:prstGeom>
          <a:noFill/>
        </p:spPr>
      </p:pic>
      <p:pic>
        <p:nvPicPr>
          <p:cNvPr id="14" name="Picture 7" descr="H:\image\Animation\Animation\magan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781300"/>
            <a:ext cx="714375" cy="952500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819400"/>
            <a:ext cx="1295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71600" y="2625804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1634771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200" y="1635204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28600"/>
            <a:ext cx="4495800" cy="1219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i="1" dirty="0" smtClean="0">
                <a:blipFill>
                  <a:blip r:embed="rId2"/>
                  <a:stretch>
                    <a:fillRect/>
                  </a:stretch>
                </a:blipFill>
                <a:latin typeface="Shonar Bangla" pitchFamily="34" charset="0"/>
                <a:cs typeface="Shonar Bangla" pitchFamily="34" charset="0"/>
              </a:rPr>
              <a:t>একক  কাজ </a:t>
            </a:r>
            <a:endParaRPr lang="en-US" sz="8000" b="1" i="1" dirty="0">
              <a:blipFill>
                <a:blip r:embed="rId2"/>
                <a:stretch>
                  <a:fillRect/>
                </a:stretch>
              </a:blip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1859" y="1981200"/>
            <a:ext cx="618574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U= </a:t>
            </a:r>
            <a:r>
              <a:rPr lang="en-US" sz="4400" dirty="0" smtClean="0">
                <a:solidFill>
                  <a:schemeClr val="bg1"/>
                </a:solidFill>
              </a:rPr>
              <a:t>{</a:t>
            </a:r>
            <a:r>
              <a:rPr lang="en-US" sz="4400" dirty="0" smtClean="0">
                <a:solidFill>
                  <a:schemeClr val="bg1"/>
                </a:solidFill>
                <a:cs typeface="Shonar Bangla" pitchFamily="34" charset="0"/>
              </a:rPr>
              <a:t>a, b, c, d, e, f, g, h} </a:t>
            </a:r>
            <a:endParaRPr lang="bn-BD" sz="4400" dirty="0" smtClean="0">
              <a:solidFill>
                <a:schemeClr val="bg1"/>
              </a:solidFill>
              <a:cs typeface="Shonar Bangl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352800"/>
            <a:ext cx="87630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A={a, b, c,} </a:t>
            </a:r>
            <a:r>
              <a:rPr lang="bn-BD" sz="5400" dirty="0" smtClean="0">
                <a:solidFill>
                  <a:schemeClr val="tx1"/>
                </a:solidFill>
                <a:cs typeface="Shonar Bangla" pitchFamily="34" charset="0"/>
              </a:rPr>
              <a:t>হলে</a:t>
            </a:r>
            <a:r>
              <a:rPr lang="en-US" sz="5400" dirty="0" smtClean="0">
                <a:solidFill>
                  <a:schemeClr val="tx1"/>
                </a:solidFill>
                <a:cs typeface="Shonar Bangla" pitchFamily="34" charset="0"/>
              </a:rPr>
              <a:t>,</a:t>
            </a:r>
            <a:r>
              <a:rPr lang="en-US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A' </a:t>
            </a:r>
            <a:r>
              <a:rPr lang="bn-BD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এর মান নির্ণয় কর</a:t>
            </a:r>
            <a:r>
              <a:rPr lang="en-US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bn-BD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bn-BD" sz="5400" dirty="0" smtClean="0">
              <a:solidFill>
                <a:schemeClr val="tx1"/>
              </a:solidFill>
              <a:cs typeface="Shonar Bangl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029200"/>
            <a:ext cx="86868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5400" dirty="0" smtClean="0">
                <a:solidFill>
                  <a:schemeClr val="tx1"/>
                </a:solidFill>
                <a:cs typeface="Shonar Bangla" pitchFamily="34" charset="0"/>
              </a:rPr>
              <a:t>B={d, e, g} </a:t>
            </a:r>
            <a:r>
              <a:rPr lang="bn-BD" sz="5400" dirty="0" smtClean="0">
                <a:solidFill>
                  <a:schemeClr val="tx1"/>
                </a:solidFill>
                <a:cs typeface="Shonar Bangla" pitchFamily="34" charset="0"/>
              </a:rPr>
              <a:t>হলে</a:t>
            </a:r>
            <a:r>
              <a:rPr lang="en-US" sz="5400" dirty="0" smtClean="0">
                <a:solidFill>
                  <a:schemeClr val="tx1"/>
                </a:solidFill>
                <a:cs typeface="Shonar Bangla" pitchFamily="34" charset="0"/>
              </a:rPr>
              <a:t>,</a:t>
            </a:r>
            <a:r>
              <a:rPr lang="en-US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B' </a:t>
            </a:r>
            <a:r>
              <a:rPr lang="bn-BD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এর মান নির্ণয় কর ।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334000" cy="186100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>
                <a:blipFill>
                  <a:blip r:embed="rId2"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42567" y="3352800"/>
            <a:ext cx="1305233" cy="1533831"/>
          </a:xfrm>
          <a:prstGeom prst="right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918" y="3810000"/>
            <a:ext cx="116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-1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9697" y="407686"/>
            <a:ext cx="3475703" cy="258532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52400" y="5247969"/>
            <a:ext cx="1305232" cy="1533831"/>
          </a:xfrm>
          <a:prstGeom prst="right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289" y="5715000"/>
            <a:ext cx="1095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193" y="3733799"/>
            <a:ext cx="6998110" cy="10772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{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el-GR" sz="3200" dirty="0">
                <a:cs typeface="NikoshBAN" panose="02000000000000000000" pitchFamily="2" charset="0"/>
              </a:rPr>
              <a:t>ε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N:x,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36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ুণনীয়ক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6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ক}।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6552" y="5410199"/>
            <a:ext cx="7070751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{3,5,7,9,11}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ধতিতে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="" xmlns:p14="http://schemas.microsoft.com/office/powerpoint/2010/main" val="31220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 animBg="1"/>
      <p:bldP spid="13" grpId="0" animBg="1"/>
      <p:bldP spid="14" grpId="0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0"/>
            <a:ext cx="6019800" cy="2133600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703507" cy="358139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661833" y="2438400"/>
            <a:ext cx="3287048" cy="58477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সেট কাকে বলে?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1833" y="3429000"/>
            <a:ext cx="3287048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সেট প্রকাশের  পদ্ধতি কয়টি 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1833" y="4800600"/>
            <a:ext cx="3201766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পদ্ধতি 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টির নাম কী কী?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43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90800"/>
            <a:ext cx="7315200" cy="413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dirty="0">
              <a:blipFill>
                <a:blip r:embed="rId3"/>
                <a:stretch>
                  <a:fillRect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5344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1D13DD"/>
                </a:solidFill>
              </a:rPr>
              <a:t>A={a, b, c, d}</a:t>
            </a:r>
            <a:r>
              <a:rPr lang="en-US" sz="6000" dirty="0" smtClean="0">
                <a:solidFill>
                  <a:srgbClr val="1D13DD"/>
                </a:solidFill>
                <a:cs typeface="Shonar Bangla" pitchFamily="34" charset="0"/>
              </a:rPr>
              <a:t>,</a:t>
            </a:r>
            <a:r>
              <a:rPr lang="bn-BD" sz="6000" dirty="0" smtClean="0">
                <a:solidFill>
                  <a:srgbClr val="1D13DD"/>
                </a:solidFill>
                <a:cs typeface="Shonar Bangla" pitchFamily="34" charset="0"/>
              </a:rPr>
              <a:t> </a:t>
            </a:r>
            <a:r>
              <a:rPr lang="en-US" sz="6000" dirty="0" smtClean="0">
                <a:solidFill>
                  <a:srgbClr val="1D13DD"/>
                </a:solidFill>
                <a:cs typeface="Shonar Bangla" pitchFamily="34" charset="0"/>
              </a:rPr>
              <a:t> B={c, d, e, f},</a:t>
            </a:r>
          </a:p>
          <a:p>
            <a:pPr algn="ctr"/>
            <a:r>
              <a:rPr lang="en-US" sz="6000" dirty="0" smtClean="0">
                <a:solidFill>
                  <a:srgbClr val="1D13DD"/>
                </a:solidFill>
                <a:cs typeface="Shonar Bangla" pitchFamily="34" charset="0"/>
              </a:rPr>
              <a:t>c = {b, c, f, g} </a:t>
            </a:r>
            <a:r>
              <a:rPr lang="bn-BD" sz="6000" dirty="0" smtClean="0">
                <a:solidFill>
                  <a:srgbClr val="1D13DD"/>
                </a:solidFill>
                <a:cs typeface="Shonar Bangla" pitchFamily="34" charset="0"/>
              </a:rPr>
              <a:t>হলে</a:t>
            </a:r>
            <a:r>
              <a:rPr lang="en-US" sz="3200" dirty="0" smtClean="0">
                <a:solidFill>
                  <a:srgbClr val="1D13DD"/>
                </a:solidFill>
                <a:cs typeface="Shonar Bangla" pitchFamily="34" charset="0"/>
              </a:rPr>
              <a:t>,</a:t>
            </a:r>
            <a:endParaRPr lang="bn-BD" sz="3200" dirty="0" smtClean="0">
              <a:solidFill>
                <a:srgbClr val="1D13DD"/>
              </a:solidFill>
              <a:cs typeface="Shonar Bangl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59668"/>
            <a:ext cx="8458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rgbClr val="C00000"/>
                </a:solidFill>
                <a:cs typeface="Shonar Bangla" pitchFamily="34" charset="0"/>
              </a:rPr>
              <a:t>প্রমাণ কর যে,</a:t>
            </a:r>
            <a:r>
              <a:rPr lang="en-US" sz="5400" dirty="0" smtClean="0">
                <a:solidFill>
                  <a:srgbClr val="C00000"/>
                </a:solidFill>
              </a:rPr>
              <a:t> A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 </a:t>
            </a:r>
            <a:r>
              <a:rPr lang="en-US" sz="5400" dirty="0" smtClean="0">
                <a:solidFill>
                  <a:srgbClr val="C00000"/>
                </a:solidFill>
              </a:rPr>
              <a:t>(B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 </a:t>
            </a:r>
            <a:r>
              <a:rPr lang="en-US" sz="5400" dirty="0" smtClean="0">
                <a:solidFill>
                  <a:srgbClr val="C00000"/>
                </a:solidFill>
              </a:rPr>
              <a:t>C) 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            = (</a:t>
            </a:r>
            <a:r>
              <a:rPr lang="en-US" sz="5400" b="1" dirty="0" smtClean="0">
                <a:solidFill>
                  <a:srgbClr val="C00000"/>
                </a:solidFill>
              </a:rPr>
              <a:t>A</a:t>
            </a:r>
            <a:r>
              <a:rPr lang="bn-IN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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B</a:t>
            </a:r>
            <a:r>
              <a:rPr lang="en-US" sz="5400" dirty="0" smtClean="0">
                <a:solidFill>
                  <a:srgbClr val="C00000"/>
                </a:solidFill>
              </a:rPr>
              <a:t> )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</a:t>
            </a:r>
            <a:r>
              <a:rPr lang="en-US" sz="5400" dirty="0" smtClean="0">
                <a:solidFill>
                  <a:srgbClr val="C00000"/>
                </a:solidFill>
              </a:rPr>
              <a:t> (</a:t>
            </a:r>
            <a:r>
              <a:rPr lang="en-US" sz="5400" b="1" dirty="0" smtClean="0">
                <a:solidFill>
                  <a:srgbClr val="C00000"/>
                </a:solidFill>
              </a:rPr>
              <a:t>A</a:t>
            </a:r>
            <a:r>
              <a:rPr lang="bn-IN" sz="5400" b="1" dirty="0" smtClean="0">
                <a:solidFill>
                  <a:srgbClr val="C00000"/>
                </a:solidFill>
              </a:rPr>
              <a:t> 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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C</a:t>
            </a:r>
            <a:r>
              <a:rPr lang="en-US" sz="5400" dirty="0" smtClean="0">
                <a:solidFill>
                  <a:srgbClr val="C00000"/>
                </a:solidFill>
              </a:rPr>
              <a:t> )</a:t>
            </a:r>
            <a:r>
              <a:rPr lang="bn-BD" sz="66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448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6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28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3" name="Picture 2" descr="df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590800"/>
            <a:ext cx="6324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438400"/>
            <a:ext cx="6858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আতিকুল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b="1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চতুল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বোয়ালমারী#ফরিদপুর।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80772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1" descr="1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4953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8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8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নবম </a:t>
            </a:r>
          </a:p>
          <a:p>
            <a:pPr algn="ctr">
              <a:buNone/>
            </a:pPr>
            <a:r>
              <a:rPr lang="bn-BD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IN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গণিত </a:t>
            </a:r>
            <a:r>
              <a:rPr lang="bn-BD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6600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6600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২য় </a:t>
            </a:r>
            <a:endParaRPr lang="bn-BD" sz="6600" dirty="0" smtClean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সময়- </a:t>
            </a:r>
            <a:r>
              <a:rPr lang="en-US" sz="54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54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5400" dirty="0" smtClean="0"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atiqul060@gmail.com</a:t>
            </a:r>
          </a:p>
          <a:p>
            <a:pPr algn="ctr">
              <a:buNone/>
            </a:pP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D:\C-17\set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620926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291383"/>
            <a:ext cx="6705600" cy="785249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7200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dirty="0"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572000" cy="3977241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9200" y="1371600"/>
            <a:ext cx="3962400" cy="397031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916" y="5651339"/>
            <a:ext cx="3426684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620562"/>
            <a:ext cx="297180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19403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Pictures\set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55626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USER\Pictures\set2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481146" cy="3597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4343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চাবির</a:t>
            </a:r>
            <a:r>
              <a:rPr lang="bn-IN" sz="7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সেট</a:t>
            </a:r>
            <a:endParaRPr lang="en-US" sz="7200" b="1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4196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সোফা</a:t>
            </a:r>
            <a:r>
              <a:rPr lang="bn-IN" sz="66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সেট</a:t>
            </a:r>
            <a:endParaRPr lang="en-US" sz="6600" b="1" dirty="0"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0"/>
            <a:ext cx="4286250" cy="4800600"/>
          </a:xfrm>
          <a:prstGeom prst="rect">
            <a:avLst/>
          </a:prstGeom>
        </p:spPr>
      </p:pic>
      <p:pic>
        <p:nvPicPr>
          <p:cNvPr id="3" name="Picture 2" descr="F:\Mujamul\foto\Photos\MY pic\03_of_the_mobile_navigation_definition_picture_168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060" y="304800"/>
            <a:ext cx="4320540" cy="4800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1" y="5105400"/>
            <a:ext cx="37338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bn-IN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257800"/>
            <a:ext cx="41148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</a:t>
            </a:r>
            <a:r>
              <a:rPr lang="bn-IN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 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229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115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b="1" dirty="0"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37468"/>
            <a:ext cx="6781800" cy="1163637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1" y="2133600"/>
            <a:ext cx="6934200" cy="396240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23900" b="1" dirty="0">
                <a:blipFill>
                  <a:blip r:embed="rId2"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11500" dirty="0">
                <a:blipFill>
                  <a:blip r:embed="rId2"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blipFill>
                <a:blip r:embed="rId2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7253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81000"/>
            <a:ext cx="7543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9718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সেট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কী তা বলতে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সেট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প্রকাশের প্রতীক জানতে পারবে।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4800600"/>
            <a:ext cx="7987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সেট প্রকাশের পদ্ধতি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392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এসো কিছু ছবি দেখি </vt:lpstr>
      <vt:lpstr>Slide 5</vt:lpstr>
      <vt:lpstr>Slide 6</vt:lpstr>
      <vt:lpstr>Slide 7</vt:lpstr>
      <vt:lpstr>পাঠ শিরোনাম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ATIQUL ISLAM</dc:creator>
  <cp:lastModifiedBy>pc</cp:lastModifiedBy>
  <cp:revision>33</cp:revision>
  <dcterms:created xsi:type="dcterms:W3CDTF">2006-08-16T00:00:00Z</dcterms:created>
  <dcterms:modified xsi:type="dcterms:W3CDTF">2017-10-01T15:47:02Z</dcterms:modified>
</cp:coreProperties>
</file>